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4B5757-9F61-4C1E-9334-62B79F73FE08}">
  <a:tblStyle styleId="{624B5757-9F61-4C1E-9334-62B79F73FE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gabriellesc.github.io/piet/index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oliver-moran/jim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MasterPiets </a:t>
            </a:r>
            <a:r>
              <a:rPr b="0" lang="en-GB"/>
              <a:t>(A Piet IDE)</a:t>
            </a:r>
            <a:endParaRPr b="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Gabrielle Singh Cadieux</a:t>
            </a:r>
            <a:endParaRPr b="1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Toronto Hack &amp;&amp; Tell: Round 16</a:t>
            </a:r>
            <a:br>
              <a:rPr lang="en-GB"/>
            </a:br>
            <a:r>
              <a:rPr lang="en-GB"/>
              <a:t>March 6</a:t>
            </a:r>
            <a:r>
              <a:rPr baseline="30000" lang="en-GB"/>
              <a:t>th</a:t>
            </a:r>
            <a:r>
              <a:rPr lang="en-GB"/>
              <a:t>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1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2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395413"/>
            <a:ext cx="781050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3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4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25" y="152400"/>
            <a:ext cx="500555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5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29" name="Shape 229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0" name="Shape 230"/>
          <p:cNvSpPr/>
          <p:nvPr/>
        </p:nvSpPr>
        <p:spPr>
          <a:xfrm rot="1757882">
            <a:off x="4189571" y="234645"/>
            <a:ext cx="548684" cy="3386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33150" y="122100"/>
            <a:ext cx="3738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Piet interpreter starts at top-left... 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38" name="Shape 238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39" name="Shape 239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Shape 240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33150" y="122100"/>
            <a:ext cx="415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Moves to adjacent block to right...</a:t>
            </a:r>
            <a:endParaRPr b="1" sz="1800"/>
          </a:p>
        </p:txBody>
      </p:sp>
      <p:sp>
        <p:nvSpPr>
          <p:cNvPr id="242" name="Shape 242"/>
          <p:cNvSpPr/>
          <p:nvPr/>
        </p:nvSpPr>
        <p:spPr>
          <a:xfrm>
            <a:off x="1363100" y="3774650"/>
            <a:ext cx="2630100" cy="503100"/>
          </a:xfrm>
          <a:prstGeom prst="wedgeRectCallout">
            <a:avLst>
              <a:gd fmla="val -60731" name="adj1"/>
              <a:gd fmla="val -3720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value pushed is the number of pixels in the block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49" name="Shape 249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250" name="Shape 250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Shape 251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Shape 253"/>
          <p:cNvSpPr txBox="1"/>
          <p:nvPr>
            <p:ph idx="1" type="body"/>
          </p:nvPr>
        </p:nvSpPr>
        <p:spPr>
          <a:xfrm>
            <a:off x="133150" y="122100"/>
            <a:ext cx="415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Continues moving</a:t>
            </a:r>
            <a:r>
              <a:rPr b="1" lang="en-GB" sz="1800"/>
              <a:t> right...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60" name="Shape 260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61" name="Shape 261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Shape 262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Shape 264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71" name="Shape 271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272" name="Shape 272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Shape 273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4" name="Shape 274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Shape 275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Shape 276"/>
          <p:cNvCxnSpPr/>
          <p:nvPr/>
        </p:nvCxnSpPr>
        <p:spPr>
          <a:xfrm>
            <a:off x="7445025" y="400725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Piet is an esoteric visual programming language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v</a:t>
            </a:r>
            <a:r>
              <a:rPr i="1" lang="en-GB" sz="2400"/>
              <a:t>isual: </a:t>
            </a:r>
            <a:r>
              <a:rPr lang="en-GB" sz="2400"/>
              <a:t>Piet programs are images</a:t>
            </a:r>
            <a:endParaRPr sz="2400"/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83" name="Shape 283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84" name="Shape 284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Shape 285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6" name="Shape 286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Shape 287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Shape 288"/>
          <p:cNvCxnSpPr/>
          <p:nvPr/>
        </p:nvCxnSpPr>
        <p:spPr>
          <a:xfrm>
            <a:off x="7445025" y="400700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Shape 289"/>
          <p:cNvCxnSpPr/>
          <p:nvPr/>
        </p:nvCxnSpPr>
        <p:spPr>
          <a:xfrm>
            <a:off x="8917275" y="437950"/>
            <a:ext cx="0" cy="162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Shape 290"/>
          <p:cNvSpPr txBox="1"/>
          <p:nvPr>
            <p:ph idx="1" type="body"/>
          </p:nvPr>
        </p:nvSpPr>
        <p:spPr>
          <a:xfrm>
            <a:off x="133150" y="122100"/>
            <a:ext cx="4236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Rotates direction after hitting an edge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97" name="Shape 297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98" name="Shape 298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DUP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Shape 301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Shape 302"/>
          <p:cNvCxnSpPr/>
          <p:nvPr/>
        </p:nvCxnSpPr>
        <p:spPr>
          <a:xfrm>
            <a:off x="7445025" y="400700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Shape 303"/>
          <p:cNvCxnSpPr/>
          <p:nvPr/>
        </p:nvCxnSpPr>
        <p:spPr>
          <a:xfrm>
            <a:off x="8917275" y="437950"/>
            <a:ext cx="0" cy="162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Shape 304"/>
          <p:cNvCxnSpPr/>
          <p:nvPr/>
        </p:nvCxnSpPr>
        <p:spPr>
          <a:xfrm>
            <a:off x="8917250" y="2077900"/>
            <a:ext cx="0" cy="20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Shape 305"/>
          <p:cNvSpPr txBox="1"/>
          <p:nvPr>
            <p:ph idx="1" type="body"/>
          </p:nvPr>
        </p:nvSpPr>
        <p:spPr>
          <a:xfrm>
            <a:off x="133150" y="122100"/>
            <a:ext cx="4153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Continues moving down</a:t>
            </a:r>
            <a:r>
              <a:rPr b="1" lang="en-GB" sz="1800"/>
              <a:t>...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interpreter may not travel through every block in the image, so we can put whatever we want in those areas...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381000"/>
            <a:ext cx="43815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6</a:t>
            </a:r>
            <a:endParaRPr sz="1400"/>
          </a:p>
        </p:txBody>
      </p:sp>
      <p:cxnSp>
        <p:nvCxnSpPr>
          <p:cNvPr id="319" name="Shape 319"/>
          <p:cNvCxnSpPr/>
          <p:nvPr/>
        </p:nvCxnSpPr>
        <p:spPr>
          <a:xfrm>
            <a:off x="2526850" y="465900"/>
            <a:ext cx="4165200" cy="9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Shape 320"/>
          <p:cNvCxnSpPr/>
          <p:nvPr/>
        </p:nvCxnSpPr>
        <p:spPr>
          <a:xfrm>
            <a:off x="6654775" y="503100"/>
            <a:ext cx="0" cy="418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Shape 321"/>
          <p:cNvCxnSpPr/>
          <p:nvPr/>
        </p:nvCxnSpPr>
        <p:spPr>
          <a:xfrm rot="10800000">
            <a:off x="2478475" y="4668275"/>
            <a:ext cx="415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Shape 322"/>
          <p:cNvCxnSpPr/>
          <p:nvPr/>
        </p:nvCxnSpPr>
        <p:spPr>
          <a:xfrm rot="10800000">
            <a:off x="2478475" y="875675"/>
            <a:ext cx="0" cy="37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Shape 323"/>
          <p:cNvSpPr/>
          <p:nvPr/>
        </p:nvSpPr>
        <p:spPr>
          <a:xfrm>
            <a:off x="3012869" y="782700"/>
            <a:ext cx="3090375" cy="3307425"/>
          </a:xfrm>
          <a:custGeom>
            <a:pathLst>
              <a:path extrusionOk="0" h="132297" w="123615">
                <a:moveTo>
                  <a:pt x="36772" y="0"/>
                </a:moveTo>
                <a:cubicBezTo>
                  <a:pt x="28907" y="7290"/>
                  <a:pt x="20007" y="14117"/>
                  <a:pt x="14781" y="23481"/>
                </a:cubicBezTo>
                <a:cubicBezTo>
                  <a:pt x="11990" y="28482"/>
                  <a:pt x="10829" y="34339"/>
                  <a:pt x="7700" y="39136"/>
                </a:cubicBezTo>
                <a:cubicBezTo>
                  <a:pt x="3068" y="46238"/>
                  <a:pt x="-3897" y="58977"/>
                  <a:pt x="2854" y="64108"/>
                </a:cubicBezTo>
                <a:cubicBezTo>
                  <a:pt x="20243" y="77324"/>
                  <a:pt x="44312" y="48805"/>
                  <a:pt x="62117" y="36154"/>
                </a:cubicBezTo>
                <a:cubicBezTo>
                  <a:pt x="67876" y="32062"/>
                  <a:pt x="77393" y="21832"/>
                  <a:pt x="81498" y="27581"/>
                </a:cubicBezTo>
                <a:cubicBezTo>
                  <a:pt x="88027" y="36724"/>
                  <a:pt x="73691" y="49789"/>
                  <a:pt x="65098" y="57026"/>
                </a:cubicBezTo>
                <a:cubicBezTo>
                  <a:pt x="56427" y="64328"/>
                  <a:pt x="48811" y="72799"/>
                  <a:pt x="40499" y="80507"/>
                </a:cubicBezTo>
                <a:cubicBezTo>
                  <a:pt x="35825" y="84841"/>
                  <a:pt x="35647" y="84663"/>
                  <a:pt x="30436" y="88334"/>
                </a:cubicBezTo>
                <a:cubicBezTo>
                  <a:pt x="23864" y="92964"/>
                  <a:pt x="22236" y="90667"/>
                  <a:pt x="22236" y="92434"/>
                </a:cubicBezTo>
                <a:cubicBezTo>
                  <a:pt x="22236" y="94671"/>
                  <a:pt x="25185" y="92656"/>
                  <a:pt x="25218" y="93180"/>
                </a:cubicBezTo>
                <a:cubicBezTo>
                  <a:pt x="25552" y="98517"/>
                  <a:pt x="20829" y="107709"/>
                  <a:pt x="25963" y="109206"/>
                </a:cubicBezTo>
                <a:cubicBezTo>
                  <a:pt x="34200" y="111609"/>
                  <a:pt x="44317" y="112493"/>
                  <a:pt x="51680" y="108088"/>
                </a:cubicBezTo>
                <a:cubicBezTo>
                  <a:pt x="66494" y="99225"/>
                  <a:pt x="64567" y="96544"/>
                  <a:pt x="76280" y="83862"/>
                </a:cubicBezTo>
                <a:cubicBezTo>
                  <a:pt x="89378" y="69681"/>
                  <a:pt x="88475" y="68888"/>
                  <a:pt x="101252" y="54417"/>
                </a:cubicBezTo>
                <a:cubicBezTo>
                  <a:pt x="104505" y="50733"/>
                  <a:pt x="113350" y="44585"/>
                  <a:pt x="115042" y="49199"/>
                </a:cubicBezTo>
                <a:cubicBezTo>
                  <a:pt x="123176" y="71383"/>
                  <a:pt x="96984" y="92975"/>
                  <a:pt x="85598" y="113679"/>
                </a:cubicBezTo>
                <a:cubicBezTo>
                  <a:pt x="83448" y="117587"/>
                  <a:pt x="79462" y="123570"/>
                  <a:pt x="82616" y="126724"/>
                </a:cubicBezTo>
                <a:cubicBezTo>
                  <a:pt x="92319" y="136427"/>
                  <a:pt x="109892" y="130451"/>
                  <a:pt x="123615" y="130451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33150" y="122100"/>
            <a:ext cx="20658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The interpreter passes around the border of the image and stops...</a:t>
            </a:r>
            <a:endParaRPr b="1" sz="1800"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945050" y="122100"/>
            <a:ext cx="20658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So we can put whatever we want in the centre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Developing with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MasterPiets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729450" y="1425650"/>
            <a:ext cx="7688700" cy="29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Many Piet-specific development tools exist (of course, you can create Piet programs with graphics software as well).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I created </a:t>
            </a:r>
            <a:r>
              <a:rPr lang="en-GB" sz="1800"/>
              <a:t>MasterPiets</a:t>
            </a:r>
            <a:r>
              <a:rPr lang="en-GB" sz="1800"/>
              <a:t> </a:t>
            </a:r>
            <a:r>
              <a:rPr lang="en-GB" sz="1800"/>
              <a:t>because I wanted a Piet IDE that: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Was </a:t>
            </a:r>
            <a:r>
              <a:rPr b="1" lang="en-GB" sz="1800"/>
              <a:t>easy/quick to start using</a:t>
            </a:r>
            <a:r>
              <a:rPr lang="en-GB" sz="1800"/>
              <a:t> (incl. not needing to be downloaded)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Had a simple and elegant </a:t>
            </a:r>
            <a:r>
              <a:rPr b="1" lang="en-GB" sz="1800"/>
              <a:t>interface</a:t>
            </a:r>
            <a:endParaRPr b="1"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Was </a:t>
            </a:r>
            <a:r>
              <a:rPr b="1" lang="en-GB" sz="1800"/>
              <a:t>powerful</a:t>
            </a:r>
            <a:r>
              <a:rPr lang="en-GB" sz="1800"/>
              <a:t> enough to manipulate large images</a:t>
            </a:r>
            <a:endParaRPr sz="1800"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Included a </a:t>
            </a:r>
            <a:r>
              <a:rPr b="1" lang="en-GB" sz="1800"/>
              <a:t>debugger</a:t>
            </a:r>
            <a:r>
              <a:rPr lang="en-GB" sz="1800"/>
              <a:t> with standard capabilities</a:t>
            </a:r>
            <a:endParaRPr sz="1800"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Choose the image size</a:t>
            </a:r>
            <a:endParaRPr sz="1800"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20" y="152400"/>
            <a:ext cx="4835560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Paint individual pixels or an entire block</a:t>
            </a:r>
            <a:endParaRPr sz="1800"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98" y="152400"/>
            <a:ext cx="5799404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Shape 352"/>
          <p:cNvSpPr/>
          <p:nvPr/>
        </p:nvSpPr>
        <p:spPr>
          <a:xfrm>
            <a:off x="7743200" y="326125"/>
            <a:ext cx="1308900" cy="1425600"/>
          </a:xfrm>
          <a:prstGeom prst="wedgeRectCallout">
            <a:avLst>
              <a:gd fmla="val -66373" name="adj1"/>
              <a:gd fmla="val -287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 each colour, the command is displayed that corresponds to a transition from the selected colour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View the pixel count for each block, or make all pixel counts visible</a:t>
            </a:r>
            <a:endParaRPr sz="1800"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938" y="152400"/>
            <a:ext cx="4280124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Export a program to a file (can be scaled up to show details)</a:t>
            </a:r>
            <a:endParaRPr sz="1800"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904875"/>
            <a:ext cx="5676900" cy="333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701" y="247092"/>
            <a:ext cx="3985585" cy="40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" type="body"/>
          </p:nvPr>
        </p:nvSpPr>
        <p:spPr>
          <a:xfrm>
            <a:off x="267750" y="42201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Example works</a:t>
            </a:r>
            <a:r>
              <a:rPr i="1" lang="en-GB"/>
              <a:t> by Mondrian</a:t>
            </a:r>
            <a:endParaRPr i="1"/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98" y="256925"/>
            <a:ext cx="2521401" cy="40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650" y="256925"/>
            <a:ext cx="2013000" cy="2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5650" y="2340250"/>
            <a:ext cx="2013000" cy="2122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836000" y="4610100"/>
            <a:ext cx="5472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Piet is n</a:t>
            </a:r>
            <a:r>
              <a:rPr b="1"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amed after abstract artist Piet Mondrian</a:t>
            </a:r>
            <a:endParaRPr b="1"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Import a program from a file</a:t>
            </a:r>
            <a:endParaRPr sz="1800"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681" y="152400"/>
            <a:ext cx="4894639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Run the program and watch the current state of the interpreter change</a:t>
            </a:r>
            <a:endParaRPr sz="1800"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19" y="152400"/>
            <a:ext cx="7108562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Shape 381"/>
          <p:cNvSpPr/>
          <p:nvPr/>
        </p:nvSpPr>
        <p:spPr>
          <a:xfrm>
            <a:off x="8248300" y="297950"/>
            <a:ext cx="836700" cy="2217600"/>
          </a:xfrm>
          <a:prstGeom prst="wedgeRectCallout">
            <a:avLst>
              <a:gd fmla="val -68749" name="adj1"/>
              <a:gd fmla="val -23656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</a:t>
            </a:r>
            <a:r>
              <a:rPr lang="en-GB" sz="1000"/>
              <a:t>ommand</a:t>
            </a:r>
            <a:endParaRPr sz="1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</a:t>
            </a:r>
            <a:r>
              <a:rPr lang="en-GB" sz="1000"/>
              <a:t>istory</a:t>
            </a:r>
            <a:endParaRPr sz="10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2" name="Shape 382"/>
          <p:cNvSpPr/>
          <p:nvPr/>
        </p:nvSpPr>
        <p:spPr>
          <a:xfrm>
            <a:off x="8248300" y="2515550"/>
            <a:ext cx="836700" cy="326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current command</a:t>
            </a:r>
            <a:endParaRPr sz="1000"/>
          </a:p>
        </p:txBody>
      </p:sp>
      <p:sp>
        <p:nvSpPr>
          <p:cNvPr id="383" name="Shape 383"/>
          <p:cNvSpPr/>
          <p:nvPr/>
        </p:nvSpPr>
        <p:spPr>
          <a:xfrm>
            <a:off x="8248300" y="2841650"/>
            <a:ext cx="836700" cy="26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controls</a:t>
            </a:r>
            <a:endParaRPr sz="1000"/>
          </a:p>
        </p:txBody>
      </p:sp>
      <p:sp>
        <p:nvSpPr>
          <p:cNvPr id="384" name="Shape 384"/>
          <p:cNvSpPr/>
          <p:nvPr/>
        </p:nvSpPr>
        <p:spPr>
          <a:xfrm>
            <a:off x="8248300" y="3109250"/>
            <a:ext cx="836700" cy="26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direction</a:t>
            </a:r>
            <a:endParaRPr sz="1000"/>
          </a:p>
        </p:txBody>
      </p:sp>
      <p:sp>
        <p:nvSpPr>
          <p:cNvPr id="385" name="Shape 385"/>
          <p:cNvSpPr/>
          <p:nvPr/>
        </p:nvSpPr>
        <p:spPr>
          <a:xfrm>
            <a:off x="8248300" y="3376850"/>
            <a:ext cx="836700" cy="46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stack</a:t>
            </a:r>
            <a:endParaRPr sz="1000"/>
          </a:p>
        </p:txBody>
      </p:sp>
      <p:sp>
        <p:nvSpPr>
          <p:cNvPr id="386" name="Shape 386"/>
          <p:cNvSpPr/>
          <p:nvPr/>
        </p:nvSpPr>
        <p:spPr>
          <a:xfrm>
            <a:off x="8248300" y="3837350"/>
            <a:ext cx="836700" cy="26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input</a:t>
            </a:r>
            <a:endParaRPr sz="1000"/>
          </a:p>
        </p:txBody>
      </p:sp>
      <p:sp>
        <p:nvSpPr>
          <p:cNvPr id="387" name="Shape 387"/>
          <p:cNvSpPr/>
          <p:nvPr/>
        </p:nvSpPr>
        <p:spPr>
          <a:xfrm>
            <a:off x="8248300" y="4104950"/>
            <a:ext cx="836700" cy="26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output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Pause the interpreter / Step through the program</a:t>
            </a:r>
            <a:endParaRPr sz="1800"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19" y="152400"/>
            <a:ext cx="7108562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Set a breakpoint on a block</a:t>
            </a:r>
            <a:endParaRPr sz="1800"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19" y="152400"/>
            <a:ext cx="7108562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Look back through the command history to trace the interpreter’s path</a:t>
            </a:r>
            <a:endParaRPr sz="1800"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19" y="152400"/>
            <a:ext cx="7108562" cy="406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729450" y="1926475"/>
            <a:ext cx="76887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Written in JavaScript, using React.js for the UI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Runs entirely in the browser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Uses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Jimp</a:t>
            </a:r>
            <a:r>
              <a:rPr lang="en-GB" sz="1800"/>
              <a:t> for image importing/exporting</a:t>
            </a:r>
            <a:endParaRPr sz="1800"/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729450" y="39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Image recognition of a Piet program from a photograph (of a drawing, painting, etc.)</a:t>
            </a:r>
            <a:endParaRPr sz="1800"/>
          </a:p>
        </p:txBody>
      </p:sp>
      <p:sp>
        <p:nvSpPr>
          <p:cNvPr id="417" name="Shape 417"/>
          <p:cNvSpPr txBox="1"/>
          <p:nvPr>
            <p:ph type="title"/>
          </p:nvPr>
        </p:nvSpPr>
        <p:spPr>
          <a:xfrm>
            <a:off x="729450" y="3376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Shape 109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1374150" y="3942525"/>
            <a:ext cx="150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Piet palette</a:t>
            </a:r>
            <a:endParaRPr sz="1800"/>
          </a:p>
        </p:txBody>
      </p:sp>
      <p:sp>
        <p:nvSpPr>
          <p:cNvPr id="112" name="Shape 112"/>
          <p:cNvSpPr txBox="1"/>
          <p:nvPr/>
        </p:nvSpPr>
        <p:spPr>
          <a:xfrm>
            <a:off x="5370925" y="3942525"/>
            <a:ext cx="2181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Piet instruction set</a:t>
            </a:r>
            <a:endParaRPr sz="1800"/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98800" y="410150"/>
            <a:ext cx="4825500" cy="9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Piet programs contain  only these colours: </a:t>
            </a:r>
            <a:br>
              <a:rPr lang="en-GB" sz="1800"/>
            </a:br>
            <a:r>
              <a:rPr b="1" lang="en-GB" sz="1800"/>
              <a:t>(6 hues  x  3 lightness levels  +  black &amp; white)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71417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Shape 121"/>
          <p:cNvCxnSpPr/>
          <p:nvPr/>
        </p:nvCxnSpPr>
        <p:spPr>
          <a:xfrm>
            <a:off x="128708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Shape 122"/>
          <p:cNvCxnSpPr/>
          <p:nvPr/>
        </p:nvCxnSpPr>
        <p:spPr>
          <a:xfrm>
            <a:off x="243289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x="300579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Shape 124"/>
          <p:cNvCxnSpPr/>
          <p:nvPr/>
        </p:nvCxnSpPr>
        <p:spPr>
          <a:xfrm>
            <a:off x="357870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Shape 125"/>
          <p:cNvCxnSpPr/>
          <p:nvPr/>
        </p:nvCxnSpPr>
        <p:spPr>
          <a:xfrm>
            <a:off x="185998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Shape 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27" name="Shape 127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28" name="Shape 128"/>
          <p:cNvSpPr txBox="1"/>
          <p:nvPr>
            <p:ph idx="4294967295" type="body"/>
          </p:nvPr>
        </p:nvSpPr>
        <p:spPr>
          <a:xfrm>
            <a:off x="907050" y="4101700"/>
            <a:ext cx="73299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As the Piet interpreter moves around the image,</a:t>
            </a:r>
            <a:br>
              <a:rPr lang="en-GB" sz="1800"/>
            </a:br>
            <a:r>
              <a:rPr lang="en-GB" sz="1800"/>
              <a:t>each </a:t>
            </a:r>
            <a:r>
              <a:rPr b="1" lang="en-GB" sz="1800"/>
              <a:t>relative transition</a:t>
            </a:r>
            <a:r>
              <a:rPr lang="en-GB" sz="1800"/>
              <a:t> between colours produces a command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Shape 134"/>
          <p:cNvCxnSpPr/>
          <p:nvPr/>
        </p:nvCxnSpPr>
        <p:spPr>
          <a:xfrm>
            <a:off x="71417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Shape 135"/>
          <p:cNvCxnSpPr/>
          <p:nvPr/>
        </p:nvCxnSpPr>
        <p:spPr>
          <a:xfrm>
            <a:off x="128708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Shape 136"/>
          <p:cNvCxnSpPr/>
          <p:nvPr/>
        </p:nvCxnSpPr>
        <p:spPr>
          <a:xfrm>
            <a:off x="243289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Shape 137"/>
          <p:cNvCxnSpPr/>
          <p:nvPr/>
        </p:nvCxnSpPr>
        <p:spPr>
          <a:xfrm>
            <a:off x="300579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Shape 138"/>
          <p:cNvCxnSpPr/>
          <p:nvPr/>
        </p:nvCxnSpPr>
        <p:spPr>
          <a:xfrm>
            <a:off x="357870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Shape 139"/>
          <p:cNvCxnSpPr/>
          <p:nvPr/>
        </p:nvCxnSpPr>
        <p:spPr>
          <a:xfrm>
            <a:off x="185998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Shape 1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41" name="Shape 141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rot="10800000">
            <a:off x="72080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Shape 148"/>
          <p:cNvCxnSpPr/>
          <p:nvPr/>
        </p:nvCxnSpPr>
        <p:spPr>
          <a:xfrm rot="10800000">
            <a:off x="128468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Shape 149"/>
          <p:cNvCxnSpPr/>
          <p:nvPr/>
        </p:nvCxnSpPr>
        <p:spPr>
          <a:xfrm rot="10800000">
            <a:off x="184856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Shape 150"/>
          <p:cNvCxnSpPr/>
          <p:nvPr/>
        </p:nvCxnSpPr>
        <p:spPr>
          <a:xfrm rot="10800000">
            <a:off x="241244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Shape 151"/>
          <p:cNvCxnSpPr/>
          <p:nvPr/>
        </p:nvCxnSpPr>
        <p:spPr>
          <a:xfrm rot="10800000">
            <a:off x="297632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Shape 152"/>
          <p:cNvCxnSpPr/>
          <p:nvPr/>
        </p:nvCxnSpPr>
        <p:spPr>
          <a:xfrm rot="10800000">
            <a:off x="354020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Shape 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54" name="Shape 154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/>
          <p:nvPr/>
        </p:nvCxnSpPr>
        <p:spPr>
          <a:xfrm>
            <a:off x="819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Shape 161"/>
          <p:cNvCxnSpPr/>
          <p:nvPr/>
        </p:nvCxnSpPr>
        <p:spPr>
          <a:xfrm>
            <a:off x="13914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Shape 162"/>
          <p:cNvCxnSpPr/>
          <p:nvPr/>
        </p:nvCxnSpPr>
        <p:spPr>
          <a:xfrm>
            <a:off x="1962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Shape 163"/>
          <p:cNvCxnSpPr/>
          <p:nvPr/>
        </p:nvCxnSpPr>
        <p:spPr>
          <a:xfrm>
            <a:off x="25344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Shape 164"/>
          <p:cNvCxnSpPr/>
          <p:nvPr/>
        </p:nvCxnSpPr>
        <p:spPr>
          <a:xfrm>
            <a:off x="3105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/>
          <p:nvPr/>
        </p:nvCxnSpPr>
        <p:spPr>
          <a:xfrm rot="10800000">
            <a:off x="764200" y="23125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/>
          <p:nvPr/>
        </p:nvCxnSpPr>
        <p:spPr>
          <a:xfrm>
            <a:off x="819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Shape 167"/>
          <p:cNvCxnSpPr/>
          <p:nvPr/>
        </p:nvCxnSpPr>
        <p:spPr>
          <a:xfrm>
            <a:off x="13914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Shape 168"/>
          <p:cNvCxnSpPr/>
          <p:nvPr/>
        </p:nvCxnSpPr>
        <p:spPr>
          <a:xfrm>
            <a:off x="1962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Shape 169"/>
          <p:cNvCxnSpPr/>
          <p:nvPr/>
        </p:nvCxnSpPr>
        <p:spPr>
          <a:xfrm>
            <a:off x="25344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Shape 170"/>
          <p:cNvCxnSpPr/>
          <p:nvPr/>
        </p:nvCxnSpPr>
        <p:spPr>
          <a:xfrm>
            <a:off x="3105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/>
          <p:nvPr/>
        </p:nvCxnSpPr>
        <p:spPr>
          <a:xfrm rot="10800000">
            <a:off x="764200" y="28459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Shape 172"/>
          <p:cNvCxnSpPr/>
          <p:nvPr/>
        </p:nvCxnSpPr>
        <p:spPr>
          <a:xfrm>
            <a:off x="819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13914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Shape 174"/>
          <p:cNvCxnSpPr/>
          <p:nvPr/>
        </p:nvCxnSpPr>
        <p:spPr>
          <a:xfrm>
            <a:off x="1962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Shape 175"/>
          <p:cNvCxnSpPr/>
          <p:nvPr/>
        </p:nvCxnSpPr>
        <p:spPr>
          <a:xfrm>
            <a:off x="25344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Shape 176"/>
          <p:cNvCxnSpPr/>
          <p:nvPr/>
        </p:nvCxnSpPr>
        <p:spPr>
          <a:xfrm>
            <a:off x="3105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Shape 177"/>
          <p:cNvCxnSpPr/>
          <p:nvPr/>
        </p:nvCxnSpPr>
        <p:spPr>
          <a:xfrm rot="10800000">
            <a:off x="764200" y="17791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Shape 1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79" name="Shape 179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{624B5757-9F61-4C1E-9334-62B79F73FE08}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729450" y="1994050"/>
            <a:ext cx="70212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Two </a:t>
            </a:r>
            <a:r>
              <a:rPr lang="en-GB" sz="3000"/>
              <a:t>Piet programs can be functionally-equivalent but look </a:t>
            </a:r>
            <a:r>
              <a:rPr i="1" lang="en-GB" sz="3000"/>
              <a:t>very</a:t>
            </a:r>
            <a:r>
              <a:rPr lang="en-GB" sz="3000"/>
              <a:t> different</a:t>
            </a:r>
            <a:endParaRPr sz="3000"/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729450" y="864300"/>
            <a:ext cx="7021200" cy="11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There are so many ways to</a:t>
            </a:r>
            <a:r>
              <a:rPr lang="en-GB" sz="3000"/>
              <a:t> produce the same command…</a:t>
            </a:r>
            <a:endParaRPr sz="3000"/>
          </a:p>
        </p:txBody>
      </p:sp>
      <p:sp>
        <p:nvSpPr>
          <p:cNvPr id="187" name="Shape 187"/>
          <p:cNvSpPr txBox="1"/>
          <p:nvPr/>
        </p:nvSpPr>
        <p:spPr>
          <a:xfrm>
            <a:off x="5978175" y="4230350"/>
            <a:ext cx="2916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Let’s try Hello World...</a:t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